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89" r:id="rId11"/>
    <p:sldId id="290" r:id="rId12"/>
    <p:sldId id="264" r:id="rId13"/>
    <p:sldId id="268" r:id="rId14"/>
    <p:sldId id="291" r:id="rId15"/>
    <p:sldId id="266" r:id="rId16"/>
    <p:sldId id="292" r:id="rId17"/>
    <p:sldId id="293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5" r:id="rId27"/>
    <p:sldId id="278" r:id="rId28"/>
    <p:sldId id="294" r:id="rId29"/>
    <p:sldId id="279" r:id="rId30"/>
    <p:sldId id="282" r:id="rId31"/>
    <p:sldId id="283" r:id="rId32"/>
    <p:sldId id="284" r:id="rId33"/>
    <p:sldId id="281" r:id="rId34"/>
    <p:sldId id="295" r:id="rId35"/>
    <p:sldId id="296" r:id="rId36"/>
    <p:sldId id="297" r:id="rId37"/>
    <p:sldId id="298" r:id="rId38"/>
    <p:sldId id="299" r:id="rId39"/>
    <p:sldId id="285" r:id="rId40"/>
    <p:sldId id="286" r:id="rId4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2" autoAdjust="0"/>
  </p:normalViewPr>
  <p:slideViewPr>
    <p:cSldViewPr snapToGrid="0">
      <p:cViewPr varScale="1">
        <p:scale>
          <a:sx n="67" d="100"/>
          <a:sy n="67" d="100"/>
        </p:scale>
        <p:origin x="-66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13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96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13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283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736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383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15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8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24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94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33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9BED-4EE7-4DA9-8922-9F194F80C604}" type="datetimeFigureOut">
              <a:rPr lang="nl-BE" smtClean="0"/>
              <a:t>16/04/2020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870C-3084-4BB8-9C36-B720E549EC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576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308100" y="1122363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</a:rPr>
              <a:t>Is het Nederlands nog één taal?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1134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3300" y="838200"/>
            <a:ext cx="848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het Nederlands nog één taal?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477578" y="5349875"/>
            <a:ext cx="5796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Ruud Hendrickx</a:t>
            </a:r>
          </a:p>
        </p:txBody>
      </p:sp>
    </p:spTree>
    <p:extLst>
      <p:ext uri="{BB962C8B-B14F-4D97-AF65-F5344CB8AC3E}">
        <p14:creationId xmlns:p14="http://schemas.microsoft.com/office/powerpoint/2010/main" val="382491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0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23950" y="3967843"/>
            <a:ext cx="9944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7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continuüm</a:t>
            </a:r>
          </a:p>
        </p:txBody>
      </p:sp>
    </p:spTree>
    <p:extLst>
      <p:ext uri="{BB962C8B-B14F-4D97-AF65-F5344CB8AC3E}">
        <p14:creationId xmlns:p14="http://schemas.microsoft.com/office/powerpoint/2010/main" val="8073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62565EB9-3C25-4719-B778-A9CE515DD6E8}"/>
              </a:ext>
            </a:extLst>
          </p:cNvPr>
          <p:cNvSpPr txBox="1"/>
          <p:nvPr/>
        </p:nvSpPr>
        <p:spPr>
          <a:xfrm>
            <a:off x="308344" y="5932967"/>
            <a:ext cx="31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Frankische dialecten</a:t>
            </a:r>
          </a:p>
        </p:txBody>
      </p:sp>
    </p:spTree>
    <p:extLst>
      <p:ext uri="{BB962C8B-B14F-4D97-AF65-F5344CB8AC3E}">
        <p14:creationId xmlns:p14="http://schemas.microsoft.com/office/powerpoint/2010/main" val="163272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92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23950" y="3967843"/>
            <a:ext cx="9944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7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continuüm</a:t>
            </a:r>
          </a:p>
        </p:txBody>
      </p:sp>
    </p:spTree>
    <p:extLst>
      <p:ext uri="{BB962C8B-B14F-4D97-AF65-F5344CB8AC3E}">
        <p14:creationId xmlns:p14="http://schemas.microsoft.com/office/powerpoint/2010/main" val="7343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9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23950" y="3967843"/>
            <a:ext cx="9944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7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continuüm</a:t>
            </a:r>
          </a:p>
        </p:txBody>
      </p:sp>
    </p:spTree>
    <p:extLst>
      <p:ext uri="{BB962C8B-B14F-4D97-AF65-F5344CB8AC3E}">
        <p14:creationId xmlns:p14="http://schemas.microsoft.com/office/powerpoint/2010/main" val="147837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23950" y="3967843"/>
            <a:ext cx="9944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standaardtaal</a:t>
            </a:r>
          </a:p>
        </p:txBody>
      </p:sp>
    </p:spTree>
    <p:extLst>
      <p:ext uri="{BB962C8B-B14F-4D97-AF65-F5344CB8AC3E}">
        <p14:creationId xmlns:p14="http://schemas.microsoft.com/office/powerpoint/2010/main" val="5950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4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4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308100" y="1122363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</a:rPr>
              <a:t>Is het Nederlands nog één taal?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1134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3300" y="838200"/>
            <a:ext cx="848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het </a:t>
            </a:r>
            <a:r>
              <a:rPr lang="nl-BE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Nederlands</a:t>
            </a:r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nog één taal?</a:t>
            </a:r>
          </a:p>
        </p:txBody>
      </p:sp>
    </p:spTree>
    <p:extLst>
      <p:ext uri="{BB962C8B-B14F-4D97-AF65-F5344CB8AC3E}">
        <p14:creationId xmlns:p14="http://schemas.microsoft.com/office/powerpoint/2010/main" val="38713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32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6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0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3619"/>
            <a:ext cx="7903028" cy="6322423"/>
          </a:xfrm>
          <a:scene3d>
            <a:camera prst="orthographicFront"/>
            <a:lightRig rig="threePt" dir="t"/>
          </a:scene3d>
          <a:sp3d extrusionH="215900" contourW="25400">
            <a:bevelT/>
          </a:sp3d>
        </p:spPr>
      </p:pic>
    </p:spTree>
    <p:extLst>
      <p:ext uri="{BB962C8B-B14F-4D97-AF65-F5344CB8AC3E}">
        <p14:creationId xmlns:p14="http://schemas.microsoft.com/office/powerpoint/2010/main" val="1439720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50039"/>
            <a:ext cx="6923314" cy="6574157"/>
          </a:xfrm>
        </p:spPr>
      </p:pic>
    </p:spTree>
    <p:extLst>
      <p:ext uri="{BB962C8B-B14F-4D97-AF65-F5344CB8AC3E}">
        <p14:creationId xmlns:p14="http://schemas.microsoft.com/office/powerpoint/2010/main" val="338267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3" y="163286"/>
            <a:ext cx="5536300" cy="6626123"/>
          </a:xfrm>
        </p:spPr>
      </p:pic>
    </p:spTree>
    <p:extLst>
      <p:ext uri="{BB962C8B-B14F-4D97-AF65-F5344CB8AC3E}">
        <p14:creationId xmlns:p14="http://schemas.microsoft.com/office/powerpoint/2010/main" val="234549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7" y="0"/>
            <a:ext cx="7233557" cy="6858000"/>
          </a:xfrm>
        </p:spPr>
      </p:pic>
      <p:sp>
        <p:nvSpPr>
          <p:cNvPr id="3" name="Tekstvak 2"/>
          <p:cNvSpPr txBox="1"/>
          <p:nvPr/>
        </p:nvSpPr>
        <p:spPr>
          <a:xfrm>
            <a:off x="9872893" y="5410899"/>
            <a:ext cx="1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uitspraak ‘markt’ als ‘mart’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7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225018" y="1338942"/>
            <a:ext cx="37419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1?</a:t>
            </a:r>
          </a:p>
        </p:txBody>
      </p:sp>
    </p:spTree>
    <p:extLst>
      <p:ext uri="{BB962C8B-B14F-4D97-AF65-F5344CB8AC3E}">
        <p14:creationId xmlns:p14="http://schemas.microsoft.com/office/powerpoint/2010/main" val="412502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nl-B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Dirk Geeraerts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4" y="1985950"/>
            <a:ext cx="6071016" cy="4047344"/>
          </a:xfrm>
        </p:spPr>
      </p:pic>
    </p:spTree>
    <p:extLst>
      <p:ext uri="{BB962C8B-B14F-4D97-AF65-F5344CB8AC3E}">
        <p14:creationId xmlns:p14="http://schemas.microsoft.com/office/powerpoint/2010/main" val="878338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7300" cy="6780017"/>
          </a:xfrm>
        </p:spPr>
      </p:pic>
      <p:sp>
        <p:nvSpPr>
          <p:cNvPr id="5" name="Tekstvak 4"/>
          <p:cNvSpPr txBox="1"/>
          <p:nvPr/>
        </p:nvSpPr>
        <p:spPr>
          <a:xfrm>
            <a:off x="838200" y="581297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C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64379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308100" y="1122363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</a:rPr>
              <a:t>Is het Nederlands nog één taal?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1134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3300" y="838200"/>
            <a:ext cx="848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het Nederlands nog </a:t>
            </a:r>
            <a:r>
              <a:rPr lang="nl-BE" sz="8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één taal</a:t>
            </a:r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835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938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51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96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8000" b="1" dirty="0">
                <a:solidFill>
                  <a:srgbClr val="FFC000"/>
                </a:solidFill>
              </a:rPr>
              <a:t>beginnende divergentie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38200" y="581297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C000"/>
                </a:solidFill>
              </a:rPr>
              <a:t>2014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9" y="2490895"/>
            <a:ext cx="2566618" cy="1714501"/>
          </a:xfrm>
        </p:spPr>
      </p:pic>
      <p:sp>
        <p:nvSpPr>
          <p:cNvPr id="8" name="PIJL-LINKS en -RECHTS 7"/>
          <p:cNvSpPr/>
          <p:nvPr/>
        </p:nvSpPr>
        <p:spPr>
          <a:xfrm>
            <a:off x="3875314" y="3167743"/>
            <a:ext cx="444137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02" y="2490896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9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Dirk Geeraerts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“Het Nederlands in Vlaanderen heeft een </a:t>
            </a:r>
            <a:r>
              <a:rPr lang="nl-BE" dirty="0">
                <a:solidFill>
                  <a:schemeClr val="accent2"/>
                </a:solidFill>
              </a:rPr>
              <a:t>eigen dynamiek </a:t>
            </a:r>
            <a:r>
              <a:rPr lang="nl-BE" dirty="0"/>
              <a:t>en </a:t>
            </a:r>
            <a:r>
              <a:rPr lang="nl-BE" dirty="0">
                <a:solidFill>
                  <a:schemeClr val="accent2"/>
                </a:solidFill>
              </a:rPr>
              <a:t>eigen normatieve referentiepunten</a:t>
            </a:r>
            <a:r>
              <a:rPr lang="nl-BE" dirty="0"/>
              <a:t>, en de relatie met Nederland is noch communicatief noch sociologisch zo hecht dat een gemeenschappelijke normatieve oriëntatie voor de hand ligt.”</a:t>
            </a:r>
          </a:p>
        </p:txBody>
      </p:sp>
    </p:spTree>
    <p:extLst>
      <p:ext uri="{BB962C8B-B14F-4D97-AF65-F5344CB8AC3E}">
        <p14:creationId xmlns:p14="http://schemas.microsoft.com/office/powerpoint/2010/main" val="3488958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Dirk Geeraerts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“Problematisch is dat niet: het Nederlands is een </a:t>
            </a:r>
            <a:r>
              <a:rPr lang="nl-BE" dirty="0" err="1">
                <a:solidFill>
                  <a:schemeClr val="accent2"/>
                </a:solidFill>
              </a:rPr>
              <a:t>pluricentrische</a:t>
            </a:r>
            <a:r>
              <a:rPr lang="nl-BE" dirty="0">
                <a:solidFill>
                  <a:schemeClr val="accent2"/>
                </a:solidFill>
              </a:rPr>
              <a:t> taal</a:t>
            </a:r>
            <a:r>
              <a:rPr lang="nl-BE" dirty="0"/>
              <a:t>, en daar valt goed mee te leven. Het betekent wél dat onze taalpolitieke discussies moeten loskomen van hun hardnekkige fascinatie met het Nederlands in Nederland en de </a:t>
            </a:r>
            <a:r>
              <a:rPr lang="nl-BE" dirty="0">
                <a:solidFill>
                  <a:schemeClr val="accent2"/>
                </a:solidFill>
              </a:rPr>
              <a:t>veronderstelde algemeenheid </a:t>
            </a:r>
            <a:r>
              <a:rPr lang="nl-BE" dirty="0"/>
              <a:t>van het algemene Nederlands.”</a:t>
            </a:r>
          </a:p>
        </p:txBody>
      </p:sp>
    </p:spTree>
    <p:extLst>
      <p:ext uri="{BB962C8B-B14F-4D97-AF65-F5344CB8AC3E}">
        <p14:creationId xmlns:p14="http://schemas.microsoft.com/office/powerpoint/2010/main" val="588355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 Grondelaers</a:t>
            </a:r>
            <a:endParaRPr lang="nl-BE" dirty="0">
              <a:solidFill>
                <a:schemeClr val="accent2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57" y="1848343"/>
            <a:ext cx="8316486" cy="4305901"/>
          </a:xfrm>
        </p:spPr>
      </p:pic>
    </p:spTree>
    <p:extLst>
      <p:ext uri="{BB962C8B-B14F-4D97-AF65-F5344CB8AC3E}">
        <p14:creationId xmlns:p14="http://schemas.microsoft.com/office/powerpoint/2010/main" val="3946666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B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 </a:t>
            </a:r>
            <a:r>
              <a:rPr lang="nl-BE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Grondelaers</a:t>
            </a:r>
            <a:endParaRPr lang="nl-BE" dirty="0">
              <a:solidFill>
                <a:srgbClr val="FFC000"/>
              </a:solidFill>
            </a:endParaRPr>
          </a:p>
        </p:txBody>
      </p:sp>
      <p:pic>
        <p:nvPicPr>
          <p:cNvPr id="5" name="Afbeelding 4" descr="Afbeelding met persoon, glimlachen, man, bril&#10;&#10;Beschrijving is gegenereerd met zeer hoge betrouwbaarheid">
            <a:extLst>
              <a:ext uri="{FF2B5EF4-FFF2-40B4-BE49-F238E27FC236}">
                <a16:creationId xmlns:a16="http://schemas.microsoft.com/office/drawing/2014/main" xmlns="" id="{4B29994C-6FB4-42AF-837C-71AE3D223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r="7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16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“VRT-Dutch </a:t>
            </a:r>
            <a:r>
              <a:rPr lang="nl-BE" sz="2000" dirty="0" err="1"/>
              <a:t>could</a:t>
            </a:r>
            <a:r>
              <a:rPr lang="nl-BE" sz="2000" dirty="0"/>
              <a:t> continue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play</a:t>
            </a:r>
            <a:r>
              <a:rPr lang="nl-BE" sz="2000" dirty="0"/>
              <a:t> </a:t>
            </a:r>
            <a:r>
              <a:rPr lang="nl-BE" sz="2000" dirty="0" err="1"/>
              <a:t>its</a:t>
            </a:r>
            <a:r>
              <a:rPr lang="nl-BE" sz="2000" dirty="0"/>
              <a:t> </a:t>
            </a:r>
            <a:r>
              <a:rPr lang="nl-BE" sz="2000" dirty="0" err="1"/>
              <a:t>conservative</a:t>
            </a:r>
            <a:r>
              <a:rPr lang="nl-BE" sz="2000" dirty="0"/>
              <a:t> </a:t>
            </a:r>
            <a:r>
              <a:rPr lang="nl-BE" sz="2000" dirty="0" err="1"/>
              <a:t>role</a:t>
            </a:r>
            <a:r>
              <a:rPr lang="nl-BE" sz="2000" dirty="0"/>
              <a:t> as </a:t>
            </a:r>
            <a:r>
              <a:rPr lang="nl-BE" sz="2000" dirty="0" err="1"/>
              <a:t>an</a:t>
            </a:r>
            <a:r>
              <a:rPr lang="nl-BE" sz="2000" dirty="0"/>
              <a:t> ‘</a:t>
            </a:r>
            <a:r>
              <a:rPr lang="nl-BE" sz="2000" dirty="0" err="1"/>
              <a:t>accentless</a:t>
            </a:r>
            <a:r>
              <a:rPr lang="nl-BE" sz="2000" dirty="0"/>
              <a:t>’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therefore</a:t>
            </a:r>
            <a:r>
              <a:rPr lang="nl-BE" sz="2000" dirty="0"/>
              <a:t> </a:t>
            </a:r>
            <a:r>
              <a:rPr lang="nl-BE" sz="2000" dirty="0" err="1"/>
              <a:t>neutral</a:t>
            </a:r>
            <a:r>
              <a:rPr lang="nl-BE" sz="2000" dirty="0"/>
              <a:t> medium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news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culture </a:t>
            </a:r>
            <a:r>
              <a:rPr lang="nl-BE" sz="2000" dirty="0" err="1"/>
              <a:t>coverage</a:t>
            </a:r>
            <a:r>
              <a:rPr lang="nl-BE" sz="2000" dirty="0"/>
              <a:t>, </a:t>
            </a:r>
            <a:r>
              <a:rPr lang="nl-BE" sz="2000" dirty="0" err="1"/>
              <a:t>while</a:t>
            </a:r>
            <a:r>
              <a:rPr lang="nl-BE" sz="2000" dirty="0"/>
              <a:t> Tussentaal (or a more </a:t>
            </a:r>
            <a:r>
              <a:rPr lang="nl-BE" sz="2000" dirty="0" err="1"/>
              <a:t>standardized</a:t>
            </a:r>
            <a:r>
              <a:rPr lang="nl-BE" sz="2000" dirty="0"/>
              <a:t> form of Tussentaal) </a:t>
            </a:r>
            <a:r>
              <a:rPr lang="nl-BE" sz="2000" dirty="0" err="1"/>
              <a:t>becomes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more </a:t>
            </a:r>
            <a:r>
              <a:rPr lang="nl-BE" sz="2000" dirty="0" err="1"/>
              <a:t>dynamic</a:t>
            </a:r>
            <a:r>
              <a:rPr lang="nl-BE" sz="2000" dirty="0"/>
              <a:t> (media) </a:t>
            </a:r>
            <a:r>
              <a:rPr lang="nl-BE" sz="2000" dirty="0" err="1"/>
              <a:t>variety</a:t>
            </a:r>
            <a:r>
              <a:rPr lang="nl-BE" sz="2000" dirty="0"/>
              <a:t>, </a:t>
            </a:r>
            <a:r>
              <a:rPr lang="nl-BE" sz="2000" dirty="0" err="1"/>
              <a:t>albeit</a:t>
            </a:r>
            <a:r>
              <a:rPr lang="nl-BE" sz="2000" dirty="0"/>
              <a:t> without </a:t>
            </a:r>
            <a:r>
              <a:rPr lang="nl-BE" sz="2000" dirty="0" err="1"/>
              <a:t>any</a:t>
            </a:r>
            <a:r>
              <a:rPr lang="nl-BE" sz="2000" dirty="0"/>
              <a:t> </a:t>
            </a:r>
            <a:r>
              <a:rPr lang="nl-BE" sz="2000" dirty="0" err="1"/>
              <a:t>pretence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being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best </a:t>
            </a:r>
            <a:r>
              <a:rPr lang="nl-BE" sz="2000" dirty="0" err="1"/>
              <a:t>language</a:t>
            </a:r>
            <a:r>
              <a:rPr lang="nl-BE" sz="2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97293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Vermeylenfonds</a:t>
            </a:r>
            <a:endParaRPr lang="nl-BE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“</a:t>
            </a:r>
            <a:r>
              <a:rPr lang="nl-NL" dirty="0"/>
              <a:t>Er zijn weinig andere samenlevingen in de wereld die voor een eigen taal hebben gekozen en toch zo met die eigen taal in onmin lijken te leven als de Vlaamse</a:t>
            </a:r>
            <a:r>
              <a:rPr lang="nl-BE" sz="2400" dirty="0"/>
              <a:t>.”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1400" dirty="0" err="1"/>
              <a:t>Knack</a:t>
            </a:r>
            <a:r>
              <a:rPr lang="nl-BE" sz="1400" dirty="0"/>
              <a:t>, 10 september 2018</a:t>
            </a:r>
          </a:p>
        </p:txBody>
      </p:sp>
      <p:pic>
        <p:nvPicPr>
          <p:cNvPr id="5" name="Afbeelding 4" descr="Afbeelding met rood, persoon&#10;&#10;Beschrijving is gegenereerd met hoge betrouwbaarheid">
            <a:extLst>
              <a:ext uri="{FF2B5EF4-FFF2-40B4-BE49-F238E27FC236}">
                <a16:creationId xmlns:a16="http://schemas.microsoft.com/office/drawing/2014/main" xmlns="" id="{C8A1D68A-3E06-4E62-BABE-2AFEDA82A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0888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225018" y="1338942"/>
            <a:ext cx="37419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1?</a:t>
            </a:r>
          </a:p>
        </p:txBody>
      </p:sp>
    </p:spTree>
    <p:extLst>
      <p:ext uri="{BB962C8B-B14F-4D97-AF65-F5344CB8AC3E}">
        <p14:creationId xmlns:p14="http://schemas.microsoft.com/office/powerpoint/2010/main" val="403985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1308100" y="1122363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</a:rPr>
              <a:t>Is het Nederlands nog één taal?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1134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3300" y="838200"/>
            <a:ext cx="848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het Nederlands </a:t>
            </a:r>
            <a:r>
              <a:rPr lang="nl-BE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</a:t>
            </a:r>
            <a:r>
              <a:rPr lang="nl-BE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één taal?</a:t>
            </a:r>
          </a:p>
        </p:txBody>
      </p:sp>
    </p:spTree>
    <p:extLst>
      <p:ext uri="{BB962C8B-B14F-4D97-AF65-F5344CB8AC3E}">
        <p14:creationId xmlns:p14="http://schemas.microsoft.com/office/powerpoint/2010/main" val="200728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23950" y="3967843"/>
            <a:ext cx="9944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7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continuüm</a:t>
            </a:r>
          </a:p>
        </p:txBody>
      </p:sp>
    </p:spTree>
    <p:extLst>
      <p:ext uri="{BB962C8B-B14F-4D97-AF65-F5344CB8AC3E}">
        <p14:creationId xmlns:p14="http://schemas.microsoft.com/office/powerpoint/2010/main" val="345927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40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Hebban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uogala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nestas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hagunnan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hinase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hi(c) (a)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uuat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unbidan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uue</a:t>
            </a:r>
            <a:r>
              <a:rPr lang="nl-B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</a:t>
            </a:r>
            <a:endParaRPr lang="nl-B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93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B60AC60-9E5E-4840-8E67-85FB941CD18E}"/>
              </a:ext>
            </a:extLst>
          </p:cNvPr>
          <p:cNvSpPr txBox="1"/>
          <p:nvPr/>
        </p:nvSpPr>
        <p:spPr>
          <a:xfrm>
            <a:off x="233916" y="5807632"/>
            <a:ext cx="10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1637</a:t>
            </a:r>
          </a:p>
        </p:txBody>
      </p:sp>
    </p:spTree>
    <p:extLst>
      <p:ext uri="{BB962C8B-B14F-4D97-AF65-F5344CB8AC3E}">
        <p14:creationId xmlns:p14="http://schemas.microsoft.com/office/powerpoint/2010/main" val="378131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7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Willem Bilderdijk</a:t>
            </a:r>
            <a:br>
              <a:rPr lang="nl-BE" sz="3200" dirty="0">
                <a:solidFill>
                  <a:schemeClr val="bg1"/>
                </a:solidFill>
              </a:rPr>
            </a:br>
            <a:r>
              <a:rPr lang="nl-BE" sz="2000" dirty="0">
                <a:solidFill>
                  <a:schemeClr val="bg1"/>
                </a:solidFill>
              </a:rPr>
              <a:t>1756-1831</a:t>
            </a:r>
          </a:p>
        </p:txBody>
      </p:sp>
    </p:spTree>
    <p:extLst>
      <p:ext uri="{BB962C8B-B14F-4D97-AF65-F5344CB8AC3E}">
        <p14:creationId xmlns:p14="http://schemas.microsoft.com/office/powerpoint/2010/main" val="31089574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275</Words>
  <Application>Microsoft Office PowerPoint</Application>
  <PresentationFormat>Aangepast</PresentationFormat>
  <Paragraphs>45</Paragraphs>
  <Slides>40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Willem Bilderdijk 1756-1831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Dirk Geeraerts</vt:lpstr>
      <vt:lpstr>PowerPoint-presentatie</vt:lpstr>
      <vt:lpstr>PowerPoint-presentatie</vt:lpstr>
      <vt:lpstr>PowerPoint-presentatie</vt:lpstr>
      <vt:lpstr>PowerPoint-presentatie</vt:lpstr>
      <vt:lpstr>beginnende divergentie</vt:lpstr>
      <vt:lpstr>Dirk Geeraerts</vt:lpstr>
      <vt:lpstr>Dirk Geeraerts</vt:lpstr>
      <vt:lpstr>Stef Grondelaers</vt:lpstr>
      <vt:lpstr>Stef Grondelaers</vt:lpstr>
      <vt:lpstr>Vermeylenfonds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Ruud Hendrickx</dc:creator>
  <cp:lastModifiedBy>User</cp:lastModifiedBy>
  <cp:revision>4</cp:revision>
  <dcterms:created xsi:type="dcterms:W3CDTF">2018-10-08T18:09:48Z</dcterms:created>
  <dcterms:modified xsi:type="dcterms:W3CDTF">2020-04-16T15:44:25Z</dcterms:modified>
</cp:coreProperties>
</file>